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0"/>
  </p:notesMasterIdLst>
  <p:sldIdLst>
    <p:sldId id="278" r:id="rId2"/>
    <p:sldId id="294" r:id="rId3"/>
    <p:sldId id="280" r:id="rId4"/>
    <p:sldId id="299" r:id="rId5"/>
    <p:sldId id="298" r:id="rId6"/>
    <p:sldId id="295" r:id="rId7"/>
    <p:sldId id="297" r:id="rId8"/>
    <p:sldId id="300" r:id="rId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4E9"/>
    <a:srgbClr val="FDFBF6"/>
    <a:srgbClr val="202C8F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09" autoAdjust="0"/>
  </p:normalViewPr>
  <p:slideViewPr>
    <p:cSldViewPr snapToGrid="0" snapToObjects="1">
      <p:cViewPr varScale="1">
        <p:scale>
          <a:sx n="63" d="100"/>
          <a:sy n="63" d="100"/>
        </p:scale>
        <p:origin x="804" y="5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23:3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24:11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24575,'5'0'0,"6"0"0,6 0 0,10 0 0,5 0 0,2 0 0,0 0 0,4 0 0,0 0 0,-2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8:24:14.7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 24575,'0'4'0,"1"0"0,0 0 0,0-1 0,0 1 0,0-1 0,0 1 0,1-1 0,0 0 0,-1 1 0,1-1 0,0 0 0,1 0 0,3 4 0,3 3 0,0-1 0,16 12 0,-15-14 0,0 0 0,0-1 0,1-1 0,0 0 0,0 0 0,1-1 0,-1 0 0,1-1 0,0 0 0,17 1 0,0-2 0,0 0 0,0-3 0,34-3 0,-60 4 0,0-1 0,-1 1 0,1 0 0,-1-1 0,1 0 0,-1 1 0,1-1 0,-1 0 0,0-1 0,1 1 0,-1 0 0,0 0 0,3-4 0,-3 4 0,-1-1 0,0 1 0,0-1 0,0 1 0,0-1 0,-1 1 0,1-1 0,0 0 0,-1 0 0,1 1 0,-1-1 0,0 0 0,1 0 0,-1 0 0,0 0 0,0 1 0,0-1 0,0 0 0,-1-3 0,0-3 0,-1 1 0,0 0 0,0 0 0,-1 0 0,0 0 0,0 0 0,0 0 0,-1 1 0,0-1 0,0 1 0,-1 0 0,0 1 0,-10-11 0,11 12 0,-1 1 0,0-1 0,1 1 0,-1 0 0,0 0 0,0 0 0,-1 1 0,1-1 0,-1 1 0,1 1 0,-1-1 0,0 1 0,1 0 0,-1 0 0,0 1 0,0 0 0,1 0 0,-9 1 0,3 1-136,-1 1-1,2 1 1,-1 0-1,0 0 1,1 1-1,0 1 1,0 0-1,0 0 0,-17 15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x.io/?s=1896f5fb-e5c6-46d7-9458-91dc8ad87f1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customXml" Target="../ink/ink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1127760"/>
            <a:ext cx="7666771" cy="768096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What is Intelligence X…</a:t>
            </a:r>
            <a:r>
              <a:rPr lang="en-US" sz="4000" dirty="0"/>
              <a:t>​</a:t>
            </a:r>
          </a:p>
          <a:p>
            <a:pPr>
              <a:lnSpc>
                <a:spcPct val="90000"/>
              </a:lnSpc>
            </a:pPr>
            <a:endParaRPr lang="en-US" sz="3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C139E-46D5-BC8D-A166-041BCF57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" r="2" b="14183"/>
          <a:stretch/>
        </p:blipFill>
        <p:spPr>
          <a:xfrm>
            <a:off x="0" y="2928449"/>
            <a:ext cx="8555421" cy="3929551"/>
          </a:xfrm>
          <a:prstGeom prst="rect">
            <a:avLst/>
          </a:prstGeo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BF4710-509A-946F-01EC-71DCB06E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B5775-06E4-71F9-33B9-E08DEDA71512}"/>
              </a:ext>
            </a:extLst>
          </p:cNvPr>
          <p:cNvSpPr txBox="1"/>
          <p:nvPr/>
        </p:nvSpPr>
        <p:spPr>
          <a:xfrm>
            <a:off x="2551210" y="1711190"/>
            <a:ext cx="662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</a:t>
            </a:r>
            <a:r>
              <a:rPr lang="en-GB" b="1" i="0" dirty="0">
                <a:solidFill>
                  <a:srgbClr val="242424"/>
                </a:solidFill>
                <a:effectLst/>
                <a:latin typeface="-apple-system"/>
              </a:rPr>
              <a:t>mohamed_4, solnasaleem, Carabinier-</a:t>
            </a:r>
            <a:r>
              <a:rPr lang="en-GB" b="1" i="0" dirty="0" err="1">
                <a:solidFill>
                  <a:srgbClr val="242424"/>
                </a:solidFill>
                <a:effectLst/>
                <a:latin typeface="-apple-system"/>
              </a:rPr>
              <a:t>crbrown</a:t>
            </a:r>
            <a:r>
              <a:rPr lang="en-GB" b="1" i="0" dirty="0">
                <a:solidFill>
                  <a:srgbClr val="242424"/>
                </a:solidFill>
                <a:effectLst/>
                <a:latin typeface="-apple-system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CCC41C2-99C5-5079-5F1A-6A1841808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59BE63-FB2D-180B-4B1D-A2D8CCE20684}"/>
              </a:ext>
            </a:extLst>
          </p:cNvPr>
          <p:cNvSpPr/>
          <p:nvPr/>
        </p:nvSpPr>
        <p:spPr>
          <a:xfrm>
            <a:off x="3986784" y="347472"/>
            <a:ext cx="8165592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cap="all" baseline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Intelligence X Overview</a:t>
            </a:r>
            <a:endParaRPr lang="en-US" sz="3700" b="1" kern="1200" cap="all" spc="0" baseline="0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6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B61F4-8E2F-A35E-3791-AA53CA0B9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" r="36813" b="1"/>
          <a:stretch/>
        </p:blipFill>
        <p:spPr>
          <a:xfrm>
            <a:off x="3685032" y="2255520"/>
            <a:ext cx="3741928" cy="4306380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24216B-8093-3EA3-06BC-85FF9B941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1686560"/>
            <a:ext cx="3741928" cy="4875340"/>
          </a:xfrm>
        </p:spPr>
        <p:txBody>
          <a:bodyPr vert="horz" lIns="45720" tIns="45720" rIns="45720" bIns="45720" rtlCol="0">
            <a:normAutofit fontScale="92500" lnSpcReduction="10000"/>
          </a:bodyPr>
          <a:lstStyle/>
          <a:p>
            <a:pPr marL="742950" lvl="1"/>
            <a:r>
              <a:rPr lang="en-US" sz="2400" b="0" i="0" dirty="0">
                <a:effectLst/>
              </a:rPr>
              <a:t>Intelligence X is an independent European technology company founded in 2018 by Peter </a:t>
            </a:r>
            <a:r>
              <a:rPr lang="en-US" sz="2400" b="0" i="0" dirty="0" err="1">
                <a:effectLst/>
              </a:rPr>
              <a:t>Kleissner</a:t>
            </a:r>
            <a:r>
              <a:rPr lang="en-US" sz="2400" dirty="0"/>
              <a:t>, based in </a:t>
            </a:r>
            <a:r>
              <a:rPr lang="en-US" sz="2400" b="0" i="0" dirty="0">
                <a:effectLst/>
              </a:rPr>
              <a:t>Prague, Czech Republic. </a:t>
            </a:r>
          </a:p>
          <a:p>
            <a:pPr marL="395478" lvl="1" indent="0">
              <a:buNone/>
            </a:pPr>
            <a:endParaRPr lang="en-US" sz="2400" b="0" i="0" dirty="0">
              <a:effectLst/>
            </a:endParaRPr>
          </a:p>
          <a:p>
            <a:pPr marL="742950" lvl="1"/>
            <a:r>
              <a:rPr lang="en-US" sz="2400" b="0" i="0" dirty="0">
                <a:effectLst/>
              </a:rPr>
              <a:t>Its mission is to develop and maintain the search engine and data archive.</a:t>
            </a:r>
          </a:p>
          <a:p>
            <a:pPr marL="395478" lvl="1" indent="0">
              <a:buNone/>
            </a:pPr>
            <a:r>
              <a:rPr lang="en-US" sz="2400" b="0" i="0" dirty="0">
                <a:effectLst/>
              </a:rPr>
              <a:t> </a:t>
            </a:r>
          </a:p>
          <a:p>
            <a:pPr marL="742950" lvl="1"/>
            <a:r>
              <a:rPr lang="en-US" sz="2400" dirty="0"/>
              <a:t>At the end of the day Intelligence X is an advanced search engine. </a:t>
            </a:r>
            <a:endParaRPr lang="en-US" sz="2400" b="0" i="0" dirty="0">
              <a:effectLst/>
            </a:endParaRPr>
          </a:p>
          <a:p>
            <a:pPr marL="742950" lvl="1"/>
            <a:endParaRPr lang="en-US" sz="2400" dirty="0"/>
          </a:p>
          <a:p>
            <a:pPr marL="457200" lvl="1"/>
            <a:endParaRPr lang="en-US" sz="1500" b="0" i="0" dirty="0">
              <a:effectLst/>
            </a:endParaRPr>
          </a:p>
          <a:p>
            <a:pPr marL="742950" lvl="1"/>
            <a:endParaRPr lang="en-US" sz="1500" dirty="0"/>
          </a:p>
          <a:p>
            <a:pPr marL="742950" lvl="1"/>
            <a:endParaRPr lang="en-US" sz="1500" b="0" i="0" dirty="0">
              <a:effectLst/>
            </a:endParaRPr>
          </a:p>
          <a:p>
            <a:pPr marL="742950" lvl="1"/>
            <a:endParaRPr lang="en-US" sz="1500" b="0" i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9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206" y="4032538"/>
            <a:ext cx="8021698" cy="1268872"/>
          </a:xfrm>
        </p:spPr>
        <p:txBody>
          <a:bodyPr/>
          <a:lstStyle/>
          <a:p>
            <a:pPr marL="742950" lvl="1" indent="-285750" algn="ct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lgerian" panose="04020705040A02060702" pitchFamily="82" charset="0"/>
              </a:rPr>
              <a:t>It searches in places such as the darknet, document sharing platforms, </a:t>
            </a:r>
            <a:r>
              <a:rPr lang="en-GB" sz="2400" dirty="0" err="1">
                <a:solidFill>
                  <a:srgbClr val="FF0000"/>
                </a:solidFill>
                <a:latin typeface="Algerian" panose="04020705040A02060702" pitchFamily="82" charset="0"/>
              </a:rPr>
              <a:t>whois</a:t>
            </a:r>
            <a:r>
              <a:rPr lang="en-GB" sz="2400" dirty="0">
                <a:solidFill>
                  <a:srgbClr val="FF0000"/>
                </a:solidFill>
                <a:latin typeface="Algerian" panose="04020705040A02060702" pitchFamily="82" charset="0"/>
              </a:rPr>
              <a:t> data, public data leaks and others.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C2901-9C0D-2D4C-012C-F8BD0D1E0263}"/>
              </a:ext>
            </a:extLst>
          </p:cNvPr>
          <p:cNvSpPr txBox="1"/>
          <p:nvPr/>
        </p:nvSpPr>
        <p:spPr>
          <a:xfrm>
            <a:off x="3759200" y="594360"/>
            <a:ext cx="739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  <a:latin typeface="Algerian" panose="04020705040A02060702" pitchFamily="82" charset="0"/>
              </a:rPr>
              <a:t>The search engine works with selectors, i.e. specific search terms such as…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6C79A-692D-449D-E7DF-DB56A1B3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92" y="318532"/>
            <a:ext cx="3028950" cy="1514475"/>
          </a:xfrm>
          <a:prstGeom prst="rect">
            <a:avLst/>
          </a:prstGeom>
        </p:spPr>
      </p:pic>
      <p:pic>
        <p:nvPicPr>
          <p:cNvPr id="1026" name="Picture 2" descr="Is translating URLs relevant to SEO?">
            <a:extLst>
              <a:ext uri="{FF2B5EF4-FFF2-40B4-BE49-F238E27FC236}">
                <a16:creationId xmlns:a16="http://schemas.microsoft.com/office/drawing/2014/main" id="{9D00152D-B2AC-9C2D-9FD3-BB23DEBC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80" y="1833007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B511F-DD15-945F-F417-D518BDE33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058" y="1704065"/>
            <a:ext cx="3554222" cy="199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55314-9AC2-50F6-5EA5-2299218BF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520" y="1449069"/>
            <a:ext cx="2245360" cy="2245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1B229-808A-61E5-1A07-21C8FB097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625" y="2036497"/>
            <a:ext cx="1325500" cy="132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83A41-CE7D-0A9B-F92C-95A6BAD7B22E}"/>
              </a:ext>
            </a:extLst>
          </p:cNvPr>
          <p:cNvSpPr txBox="1"/>
          <p:nvPr/>
        </p:nvSpPr>
        <p:spPr>
          <a:xfrm>
            <a:off x="4043680" y="5419091"/>
            <a:ext cx="7889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latin typeface="Algerian" panose="04020705040A02060702" pitchFamily="82" charset="0"/>
              </a:rPr>
              <a:t>Intelligence X has a much wider scope of information sources in comparison to normal search engines.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A9862-8E69-ED86-FD44-D6474CC8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E9777-92DC-1656-0554-27EB5C09346F}"/>
              </a:ext>
            </a:extLst>
          </p:cNvPr>
          <p:cNvSpPr/>
          <p:nvPr/>
        </p:nvSpPr>
        <p:spPr>
          <a:xfrm>
            <a:off x="5801710" y="73152"/>
            <a:ext cx="601191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400" b="1" kern="1200" cap="all" baseline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is revealed?</a:t>
            </a:r>
            <a:endParaRPr lang="en-US" sz="4400" b="1" kern="1200" cap="all" spc="0" baseline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6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39A31-10D4-39B4-D6F6-D4126B533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10" b="32490"/>
          <a:stretch/>
        </p:blipFill>
        <p:spPr>
          <a:xfrm>
            <a:off x="-283740" y="0"/>
            <a:ext cx="5853762" cy="361555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A2C8E-8B48-50C9-D6D5-477884D3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21" y="3417863"/>
            <a:ext cx="7998373" cy="347929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25BBBA-E77D-79DC-C09C-C08BC39F0BAD}"/>
              </a:ext>
            </a:extLst>
          </p:cNvPr>
          <p:cNvSpPr txBox="1"/>
          <p:nvPr/>
        </p:nvSpPr>
        <p:spPr>
          <a:xfrm>
            <a:off x="5570022" y="630479"/>
            <a:ext cx="66219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cs typeface="Aharoni" panose="02010803020104030203" pitchFamily="2" charset="-79"/>
              </a:rPr>
              <a:t>Different file types such as PDF, text, CSV etc.</a:t>
            </a:r>
          </a:p>
          <a:p>
            <a:endParaRPr lang="en-GB" sz="2400" dirty="0">
              <a:solidFill>
                <a:srgbClr val="FF0000"/>
              </a:solidFill>
              <a:cs typeface="Aharoni" panose="02010803020104030203" pitchFamily="2" charset="-79"/>
            </a:endParaRPr>
          </a:p>
          <a:p>
            <a:r>
              <a:rPr lang="en-GB" sz="2400" dirty="0">
                <a:solidFill>
                  <a:srgbClr val="FF0000"/>
                </a:solidFill>
                <a:cs typeface="Aharoni" panose="02010803020104030203" pitchFamily="2" charset="-79"/>
              </a:rPr>
              <a:t>Different sources such as Darknet, public leaks, domains etc.</a:t>
            </a:r>
          </a:p>
          <a:p>
            <a:endParaRPr lang="en-GB" sz="2400" dirty="0">
              <a:solidFill>
                <a:srgbClr val="FF0000"/>
              </a:solidFill>
              <a:cs typeface="Aharoni" panose="02010803020104030203" pitchFamily="2" charset="-79"/>
            </a:endParaRPr>
          </a:p>
          <a:p>
            <a:r>
              <a:rPr lang="en-GB" sz="2400" dirty="0">
                <a:solidFill>
                  <a:srgbClr val="FF0000"/>
                </a:solidFill>
                <a:cs typeface="Aharoni" panose="02010803020104030203" pitchFamily="2" charset="-79"/>
              </a:rPr>
              <a:t>Also gives results per day – tells you when each source of information was uploaded/released.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94578-BE7F-C1FE-2981-2689333B079E}"/>
              </a:ext>
            </a:extLst>
          </p:cNvPr>
          <p:cNvSpPr txBox="1"/>
          <p:nvPr/>
        </p:nvSpPr>
        <p:spPr>
          <a:xfrm>
            <a:off x="127721" y="4103094"/>
            <a:ext cx="3749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  <a:highlight>
                  <a:srgbClr val="AAC4E9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Drill down into documents with Tree View, Metadata and Selectors.</a:t>
            </a:r>
          </a:p>
        </p:txBody>
      </p:sp>
    </p:spTree>
    <p:extLst>
      <p:ext uri="{BB962C8B-B14F-4D97-AF65-F5344CB8AC3E}">
        <p14:creationId xmlns:p14="http://schemas.microsoft.com/office/powerpoint/2010/main" val="181616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40F4E-77E9-96DD-EE94-E6890AC5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85C66-7E8F-16DE-F09C-7CB91FDE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0" y="0"/>
            <a:ext cx="418218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92A3C-9D67-BE6A-4DE4-3ED52696DF30}"/>
              </a:ext>
            </a:extLst>
          </p:cNvPr>
          <p:cNvSpPr txBox="1"/>
          <p:nvPr/>
        </p:nvSpPr>
        <p:spPr>
          <a:xfrm>
            <a:off x="6177869" y="6024880"/>
            <a:ext cx="4530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hlinkClick r:id="rId3"/>
              </a:rPr>
              <a:t>Intelligence X (intelx.io)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A080B-8E4C-B3D3-D040-F3ACF8860D38}"/>
              </a:ext>
            </a:extLst>
          </p:cNvPr>
          <p:cNvSpPr txBox="1"/>
          <p:nvPr/>
        </p:nvSpPr>
        <p:spPr>
          <a:xfrm>
            <a:off x="4978400" y="731520"/>
            <a:ext cx="596696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0" dirty="0">
                <a:solidFill>
                  <a:srgbClr val="FF0000"/>
                </a:solidFill>
                <a:effectLst/>
                <a:cs typeface="Aharoni" panose="02010803020104030203" pitchFamily="2" charset="-79"/>
              </a:rPr>
              <a:t>Intelligence X keeps a historical data archive of results, similar to how the </a:t>
            </a:r>
            <a:r>
              <a:rPr lang="en-GB" sz="2400" i="0" dirty="0" err="1">
                <a:solidFill>
                  <a:srgbClr val="FF0000"/>
                </a:solidFill>
                <a:effectLst/>
                <a:cs typeface="Aharoni" panose="02010803020104030203" pitchFamily="2" charset="-79"/>
              </a:rPr>
              <a:t>Wayback</a:t>
            </a:r>
            <a:r>
              <a:rPr lang="en-GB" sz="2400" i="0" dirty="0">
                <a:solidFill>
                  <a:srgbClr val="FF0000"/>
                </a:solidFill>
                <a:effectLst/>
                <a:cs typeface="Aharoni" panose="02010803020104030203" pitchFamily="2" charset="-79"/>
              </a:rPr>
              <a:t> Machine from archive.org stores historical copies of websites.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FF0000"/>
              </a:solidFill>
              <a:cs typeface="Aharoni" panose="02010803020104030203" pitchFamily="2" charset="-79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i="0" dirty="0">
              <a:solidFill>
                <a:srgbClr val="FF0000"/>
              </a:solidFill>
              <a:effectLst/>
              <a:cs typeface="Aharoni" panose="02010803020104030203" pitchFamily="2" charset="-79"/>
            </a:endParaRPr>
          </a:p>
          <a:p>
            <a:pPr algn="ctr"/>
            <a:r>
              <a:rPr lang="en-GB" sz="2400" dirty="0">
                <a:solidFill>
                  <a:srgbClr val="FF0000"/>
                </a:solidFill>
                <a:cs typeface="Aharoni" panose="02010803020104030203" pitchFamily="2" charset="-79"/>
              </a:rPr>
              <a:t>This is important as: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400" i="0" dirty="0">
                <a:solidFill>
                  <a:srgbClr val="FF0000"/>
                </a:solidFill>
                <a:effectLst/>
                <a:cs typeface="Aharoni" panose="02010803020104030203" pitchFamily="2" charset="-79"/>
              </a:rPr>
              <a:t>Provides evidence for law enforcement &amp; the public.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GB" sz="2400" dirty="0">
                <a:solidFill>
                  <a:srgbClr val="FF0000"/>
                </a:solidFill>
                <a:cs typeface="Aharoni" panose="02010803020104030203" pitchFamily="2" charset="-79"/>
              </a:rPr>
              <a:t>Allows OSINT on peoples’ location and past activities.</a:t>
            </a:r>
            <a:endParaRPr lang="en-GB" sz="2400" i="0" dirty="0">
              <a:solidFill>
                <a:srgbClr val="FF0000"/>
              </a:solidFill>
              <a:effectLst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F2E4A-E689-73A7-85CA-2DF4811631AD}"/>
              </a:ext>
            </a:extLst>
          </p:cNvPr>
          <p:cNvSpPr txBox="1"/>
          <p:nvPr/>
        </p:nvSpPr>
        <p:spPr>
          <a:xfrm>
            <a:off x="6472509" y="5531446"/>
            <a:ext cx="406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Short video of capital hill riots</a:t>
            </a:r>
          </a:p>
        </p:txBody>
      </p:sp>
    </p:spTree>
    <p:extLst>
      <p:ext uri="{BB962C8B-B14F-4D97-AF65-F5344CB8AC3E}">
        <p14:creationId xmlns:p14="http://schemas.microsoft.com/office/powerpoint/2010/main" val="260985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60E9-6ED6-61E7-1E9D-184B0308B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55506"/>
            <a:ext cx="5926790" cy="6197693"/>
          </a:xfrm>
        </p:spPr>
        <p:txBody>
          <a:bodyPr/>
          <a:lstStyle/>
          <a:p>
            <a:pPr algn="ctr"/>
            <a:r>
              <a:rPr lang="en-GB" sz="2800" b="0" i="0" dirty="0">
                <a:solidFill>
                  <a:srgbClr val="0070C0"/>
                </a:solidFill>
                <a:effectLst/>
                <a:latin typeface="Sitka Subheading Semibold" pitchFamily="2" charset="0"/>
              </a:rPr>
              <a:t>Key Features </a:t>
            </a:r>
          </a:p>
          <a:p>
            <a:pPr algn="ctr"/>
            <a:r>
              <a:rPr lang="en-GB" sz="2800" b="0" i="0" dirty="0">
                <a:solidFill>
                  <a:srgbClr val="0070C0"/>
                </a:solidFill>
                <a:effectLst/>
                <a:latin typeface="Sitka Subheading Semibold" pitchFamily="2" charset="0"/>
              </a:rPr>
              <a:t>for Cyber Security</a:t>
            </a:r>
          </a:p>
          <a:p>
            <a:pPr algn="ctr"/>
            <a:endParaRPr lang="en-GB" sz="2800" b="0" i="0" dirty="0">
              <a:solidFill>
                <a:srgbClr val="0070C0"/>
              </a:solidFill>
              <a:effectLst/>
              <a:latin typeface="Sitka Subheading Semibold" pitchFamily="2" charset="0"/>
            </a:endParaRPr>
          </a:p>
          <a:p>
            <a:pPr algn="l"/>
            <a:r>
              <a:rPr lang="en-GB" sz="2000" dirty="0">
                <a:solidFill>
                  <a:srgbClr val="0070C0"/>
                </a:solidFill>
                <a:latin typeface="Sitka Text Semibold" pitchFamily="2" charset="0"/>
              </a:rPr>
              <a:t>T</a:t>
            </a:r>
            <a:r>
              <a:rPr lang="en-GB" sz="2000" b="0" i="0" dirty="0">
                <a:solidFill>
                  <a:srgbClr val="0070C0"/>
                </a:solidFill>
                <a:effectLst/>
                <a:latin typeface="Sitka Text Semibold" pitchFamily="2" charset="0"/>
              </a:rPr>
              <a:t>he key features of Intelligence X that make it useful for cyber security &amp; OSINT, such as: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300" b="0" i="0" dirty="0">
                <a:solidFill>
                  <a:srgbClr val="0070C0"/>
                </a:solidFill>
                <a:effectLst/>
                <a:latin typeface="Sitka Text Semibold" pitchFamily="2" charset="0"/>
              </a:rPr>
              <a:t>More advanced search </a:t>
            </a:r>
            <a:r>
              <a:rPr lang="en-GB" sz="2300" dirty="0">
                <a:solidFill>
                  <a:srgbClr val="0070C0"/>
                </a:solidFill>
                <a:latin typeface="Sitka Text Semibold" pitchFamily="2" charset="0"/>
              </a:rPr>
              <a:t>parameters such as </a:t>
            </a:r>
            <a:r>
              <a:rPr lang="en-GB" sz="2300" b="0" i="0" dirty="0">
                <a:solidFill>
                  <a:srgbClr val="0070C0"/>
                </a:solidFill>
                <a:effectLst/>
                <a:latin typeface="Sitka Text Semibold" pitchFamily="2" charset="0"/>
              </a:rPr>
              <a:t>Darknet search capabilities.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0070C0"/>
                </a:solidFill>
                <a:latin typeface="Sitka Text Semibold" pitchFamily="2" charset="0"/>
              </a:rPr>
              <a:t>Social media analysis – e.g. analyse of twitter accounts and location of tweets using Long. &amp; Lat.</a:t>
            </a:r>
            <a:endParaRPr lang="en-GB" sz="2300" b="0" i="0" dirty="0">
              <a:solidFill>
                <a:srgbClr val="0070C0"/>
              </a:solidFill>
              <a:effectLst/>
              <a:latin typeface="Sitka Text Semibold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300" b="0" i="0" dirty="0">
                <a:solidFill>
                  <a:srgbClr val="0070C0"/>
                </a:solidFill>
                <a:effectLst/>
                <a:latin typeface="Sitka Text Semibold" pitchFamily="2" charset="0"/>
              </a:rPr>
              <a:t>Email validation and GeoIP Lookup.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300" b="0" i="0" dirty="0">
                <a:solidFill>
                  <a:srgbClr val="0070C0"/>
                </a:solidFill>
                <a:effectLst/>
                <a:latin typeface="Sitka Text Semibold" pitchFamily="2" charset="0"/>
              </a:rPr>
              <a:t>Extract data, text and images from supported files.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B116F-D9A0-FD53-854E-34F1E41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A33DF-CB40-C6B5-7F56-C7FE12166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13"/>
          <a:stretch/>
        </p:blipFill>
        <p:spPr>
          <a:xfrm>
            <a:off x="0" y="1003027"/>
            <a:ext cx="5770880" cy="5854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2576A8-E4E5-F7FA-AB85-B972DA80A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17360" cy="1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5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475060-20FB-C8D6-9164-D819BBC2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"/>
            <a:ext cx="12192000" cy="63779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60E9-6ED6-61E7-1E9D-184B0308B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348" y="40641"/>
            <a:ext cx="9300372" cy="2479040"/>
          </a:xfrm>
        </p:spPr>
        <p:txBody>
          <a:bodyPr/>
          <a:lstStyle/>
          <a:p>
            <a:pPr algn="ctr"/>
            <a:r>
              <a:rPr lang="en-GB" sz="2400" u="sng" dirty="0">
                <a:solidFill>
                  <a:srgbClr val="FF0000"/>
                </a:solidFill>
                <a:latin typeface="Sitka Text Semibold" pitchFamily="2" charset="0"/>
              </a:rPr>
              <a:t>H</a:t>
            </a:r>
            <a:r>
              <a:rPr lang="en-GB" sz="2400" b="0" i="0" u="sng" dirty="0">
                <a:solidFill>
                  <a:srgbClr val="FF0000"/>
                </a:solidFill>
                <a:effectLst/>
                <a:latin typeface="Sitka Text Semibold" pitchFamily="2" charset="0"/>
              </a:rPr>
              <a:t>ow Intelligence X can be used in cyber security</a:t>
            </a:r>
            <a:endParaRPr lang="en-GB" sz="2000" b="0" i="0" dirty="0">
              <a:solidFill>
                <a:srgbClr val="FF0000"/>
              </a:solidFill>
              <a:effectLst/>
              <a:latin typeface="Sitka Text Semibold" pitchFamily="2" charset="0"/>
            </a:endParaRPr>
          </a:p>
          <a:p>
            <a:pPr marL="800100" lvl="1" indent="-342900" algn="ctr"/>
            <a:r>
              <a:rPr lang="en-GB" sz="2000" b="0" i="0" dirty="0">
                <a:solidFill>
                  <a:srgbClr val="FF0000"/>
                </a:solidFill>
                <a:effectLst/>
                <a:latin typeface="Sitka Text Semibold" pitchFamily="2" charset="0"/>
              </a:rPr>
              <a:t>Searching for indicators of compromise (IOCs)</a:t>
            </a:r>
          </a:p>
          <a:p>
            <a:pPr marL="457200" lvl="1" indent="0" algn="ctr">
              <a:buNone/>
            </a:pPr>
            <a:endParaRPr lang="en-GB" sz="2000" b="0" i="0" dirty="0">
              <a:solidFill>
                <a:srgbClr val="FF0000"/>
              </a:solidFill>
              <a:effectLst/>
              <a:latin typeface="Sitka Text Semibold" pitchFamily="2" charset="0"/>
            </a:endParaRPr>
          </a:p>
          <a:p>
            <a:pPr marL="800100" lvl="1" indent="-342900" algn="ctr"/>
            <a:r>
              <a:rPr lang="en-GB" sz="2000" b="0" i="0" dirty="0">
                <a:solidFill>
                  <a:srgbClr val="FF0000"/>
                </a:solidFill>
                <a:effectLst/>
                <a:latin typeface="Sitka Text Semibold" pitchFamily="2" charset="0"/>
              </a:rPr>
              <a:t>Identifying threat actors and their motivations.</a:t>
            </a:r>
          </a:p>
          <a:p>
            <a:pPr marL="457200" lvl="1" indent="0" algn="ctr">
              <a:buNone/>
            </a:pPr>
            <a:endParaRPr lang="en-GB" sz="2000" b="0" i="0" dirty="0">
              <a:solidFill>
                <a:srgbClr val="FF0000"/>
              </a:solidFill>
              <a:effectLst/>
              <a:latin typeface="Sitka Text Semibold" pitchFamily="2" charset="0"/>
            </a:endParaRPr>
          </a:p>
          <a:p>
            <a:pPr marL="800100" lvl="1" indent="-342900" algn="ctr"/>
            <a:r>
              <a:rPr lang="en-GB" sz="2000" b="0" i="0" dirty="0">
                <a:solidFill>
                  <a:srgbClr val="FF0000"/>
                </a:solidFill>
                <a:effectLst/>
                <a:latin typeface="Sitka Text Semibold" pitchFamily="2" charset="0"/>
              </a:rPr>
              <a:t>Analysing tactics, techniques, and procedures (TTPs).</a:t>
            </a:r>
            <a:endParaRPr lang="en-GB" sz="2000" dirty="0">
              <a:solidFill>
                <a:srgbClr val="0070C0"/>
              </a:solidFill>
              <a:latin typeface="Sitka Text Semibold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B116F-D9A0-FD53-854E-34F1E414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D99F69-0E05-5854-05B9-FD865B0ED591}"/>
                  </a:ext>
                </a:extLst>
              </p14:cNvPr>
              <p14:cNvContentPartPr/>
              <p14:nvPr/>
            </p14:nvContentPartPr>
            <p14:xfrm>
              <a:off x="1086960" y="28446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D99F69-0E05-5854-05B9-FD865B0ED5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8320" y="28360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FF1A6B-69D9-40A4-ED98-FE51DF024EC9}"/>
                  </a:ext>
                </a:extLst>
              </p14:cNvPr>
              <p14:cNvContentPartPr/>
              <p14:nvPr/>
            </p14:nvContentPartPr>
            <p14:xfrm>
              <a:off x="1157880" y="2733080"/>
              <a:ext cx="11268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FF1A6B-69D9-40A4-ED98-FE51DF024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2240" y="2697080"/>
                <a:ext cx="1843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832E8A-96B2-A8F7-FE56-C9ED81F09BBF}"/>
                  </a:ext>
                </a:extLst>
              </p14:cNvPr>
              <p14:cNvContentPartPr/>
              <p14:nvPr/>
            </p14:nvContentPartPr>
            <p14:xfrm>
              <a:off x="8626080" y="2705360"/>
              <a:ext cx="145800" cy="7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832E8A-96B2-A8F7-FE56-C9ED81F09B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0080" y="2669720"/>
                <a:ext cx="217440" cy="142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613983D-4ACE-508B-43DB-648CEFE26B04}"/>
              </a:ext>
            </a:extLst>
          </p:cNvPr>
          <p:cNvSpPr txBox="1"/>
          <p:nvPr/>
        </p:nvSpPr>
        <p:spPr>
          <a:xfrm>
            <a:off x="5334000" y="4338320"/>
            <a:ext cx="5611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E.G. From the picture we can see an opportunity attack using brute force</a:t>
            </a:r>
            <a:r>
              <a:rPr lang="en-GB" sz="2000" dirty="0"/>
              <a:t>. </a:t>
            </a:r>
          </a:p>
          <a:p>
            <a:pPr algn="ctr"/>
            <a:endParaRPr lang="en-GB" sz="2000" dirty="0"/>
          </a:p>
          <a:p>
            <a:pPr algn="ctr"/>
            <a:r>
              <a:rPr lang="en-GB" sz="2000" b="1" dirty="0"/>
              <a:t>Obtain by researching the Trump Organization's email server. </a:t>
            </a:r>
          </a:p>
        </p:txBody>
      </p:sp>
    </p:spTree>
    <p:extLst>
      <p:ext uri="{BB962C8B-B14F-4D97-AF65-F5344CB8AC3E}">
        <p14:creationId xmlns:p14="http://schemas.microsoft.com/office/powerpoint/2010/main" val="106457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6174B-4BDE-8FEE-B5F3-EF6AAF05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8005E-9BF0-3BAE-492B-9629B2C8A570}"/>
              </a:ext>
            </a:extLst>
          </p:cNvPr>
          <p:cNvSpPr/>
          <p:nvPr/>
        </p:nvSpPr>
        <p:spPr>
          <a:xfrm>
            <a:off x="3700007" y="5501640"/>
            <a:ext cx="7941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 for Listening!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C03D85-C607-BD8A-80A4-F2AA19278C18}"/>
              </a:ext>
            </a:extLst>
          </p:cNvPr>
          <p:cNvSpPr/>
          <p:nvPr/>
        </p:nvSpPr>
        <p:spPr>
          <a:xfrm>
            <a:off x="4202140" y="132695"/>
            <a:ext cx="63236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 Summarize…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AA944-290A-ECEC-010F-CCAA8A37143B}"/>
              </a:ext>
            </a:extLst>
          </p:cNvPr>
          <p:cNvSpPr txBox="1"/>
          <p:nvPr/>
        </p:nvSpPr>
        <p:spPr>
          <a:xfrm>
            <a:off x="4112756" y="1656248"/>
            <a:ext cx="71161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cs typeface="Aharoni" panose="02010803020104030203" pitchFamily="2" charset="-79"/>
              </a:rPr>
              <a:t>Huge scope of hard to find information made easy by specific selector and data source search capabilities.</a:t>
            </a:r>
          </a:p>
          <a:p>
            <a:pPr algn="ctr"/>
            <a:endParaRPr lang="en-GB" sz="2400" dirty="0">
              <a:solidFill>
                <a:srgbClr val="FF0000"/>
              </a:solidFill>
              <a:cs typeface="Aharoni" panose="02010803020104030203" pitchFamily="2" charset="-79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0000"/>
                </a:solidFill>
                <a:cs typeface="Aharoni" panose="02010803020104030203" pitchFamily="2" charset="-79"/>
              </a:rPr>
              <a:t>Combining this with tools such as archiving, social media analysis and GeoIP location lookup, Intelligence X enables effective OSINT.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13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{27F1F9D1-4BA1-43C2-ADF7-58CE27B83CAA}tf78438558_win32</Template>
  <TotalTime>3053</TotalTime>
  <Words>434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Aharoni</vt:lpstr>
      <vt:lpstr>Algerian</vt:lpstr>
      <vt:lpstr>-apple-system</vt:lpstr>
      <vt:lpstr>Arial</vt:lpstr>
      <vt:lpstr>Arial Black</vt:lpstr>
      <vt:lpstr>Sabon Next LT</vt:lpstr>
      <vt:lpstr>Sitka Subheading Semibold</vt:lpstr>
      <vt:lpstr>Sitka Text Semibold</vt:lpstr>
      <vt:lpstr>Office Theme</vt:lpstr>
      <vt:lpstr>What is Intelligence X…​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Ayesha MUHAMMAD (08SH)</dc:creator>
  <cp:lastModifiedBy>David Brown</cp:lastModifiedBy>
  <cp:revision>38</cp:revision>
  <dcterms:created xsi:type="dcterms:W3CDTF">2023-02-22T18:42:51Z</dcterms:created>
  <dcterms:modified xsi:type="dcterms:W3CDTF">2023-03-03T18:50:32Z</dcterms:modified>
</cp:coreProperties>
</file>